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b09895f86b46db" /><Relationship Type="http://schemas.openxmlformats.org/officeDocument/2006/relationships/extended-properties" Target="/docProps/app.xml" Id="R980a41e890c146e7" /><Relationship Type="http://schemas.openxmlformats.org/officeDocument/2006/relationships/officeDocument" Target="/ppt/presentation.xml" Id="R36c996a97d9f4a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272d335bae4daa"/>
  </p:sldMasterIdLst>
  <p:notesMasterIdLst>
    <p:notesMasterId xmlns:r="http://schemas.openxmlformats.org/officeDocument/2006/relationships" r:id="R130e5bca9cb94bb4"/>
  </p:notesMasterIdLst>
  <p:sldIdLst>
    <p:sldId xmlns:r="http://schemas.openxmlformats.org/officeDocument/2006/relationships" id="256" r:id="R8d77ddae48b543d0"/>
    <p:sldId xmlns:r="http://schemas.openxmlformats.org/officeDocument/2006/relationships" id="257" r:id="Rc0ea8b88030844d4"/>
    <p:sldId xmlns:r="http://schemas.openxmlformats.org/officeDocument/2006/relationships" id="258" r:id="Rb8bf9ab003cd48c0"/>
    <p:sldId xmlns:r="http://schemas.openxmlformats.org/officeDocument/2006/relationships" id="259" r:id="R9180660b76564070"/>
    <p:sldId xmlns:r="http://schemas.openxmlformats.org/officeDocument/2006/relationships" id="260" r:id="R812e7ab8f3dc4463"/>
    <p:sldId xmlns:r="http://schemas.openxmlformats.org/officeDocument/2006/relationships" id="261" r:id="R795cc9098c5647dc"/>
    <p:sldId xmlns:r="http://schemas.openxmlformats.org/officeDocument/2006/relationships" id="262" r:id="R63f4238092a4412e"/>
    <p:sldId xmlns:r="http://schemas.openxmlformats.org/officeDocument/2006/relationships" id="263" r:id="Rb50d489837124884"/>
    <p:sldId xmlns:r="http://schemas.openxmlformats.org/officeDocument/2006/relationships" id="264" r:id="Rc551b631fcad4813"/>
    <p:sldId xmlns:r="http://schemas.openxmlformats.org/officeDocument/2006/relationships" id="265" r:id="R384217c6aa924361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da56ba4ced488a" /><Relationship Type="http://schemas.openxmlformats.org/officeDocument/2006/relationships/slideMaster" Target="/ppt/slideMasters/slideMaster1.xml" Id="Rc5272d335bae4daa" /><Relationship Type="http://schemas.openxmlformats.org/officeDocument/2006/relationships/notesMaster" Target="/ppt/notesMasters/notesMaster1.xml" Id="R130e5bca9cb94bb4" /><Relationship Type="http://schemas.openxmlformats.org/officeDocument/2006/relationships/presProps" Target="/ppt/presProps.xml" Id="R5d3c06f1ab3d4654" /><Relationship Type="http://schemas.openxmlformats.org/officeDocument/2006/relationships/tableStyles" Target="/ppt/tableStyles.xml" Id="Re91cdddffb134098" /><Relationship Type="http://schemas.openxmlformats.org/officeDocument/2006/relationships/slide" Target="/ppt/slides/slide1.xml" Id="R8d77ddae48b543d0" /><Relationship Type="http://schemas.openxmlformats.org/officeDocument/2006/relationships/slide" Target="/ppt/slides/slide2.xml" Id="Rc0ea8b88030844d4" /><Relationship Type="http://schemas.openxmlformats.org/officeDocument/2006/relationships/slide" Target="/ppt/slides/slide3.xml" Id="Rb8bf9ab003cd48c0" /><Relationship Type="http://schemas.openxmlformats.org/officeDocument/2006/relationships/slide" Target="/ppt/slides/slide4.xml" Id="R9180660b76564070" /><Relationship Type="http://schemas.openxmlformats.org/officeDocument/2006/relationships/slide" Target="/ppt/slides/slide5.xml" Id="R812e7ab8f3dc4463" /><Relationship Type="http://schemas.openxmlformats.org/officeDocument/2006/relationships/slide" Target="/ppt/slides/slide6.xml" Id="R795cc9098c5647dc" /><Relationship Type="http://schemas.openxmlformats.org/officeDocument/2006/relationships/slide" Target="/ppt/slides/slide7.xml" Id="R63f4238092a4412e" /><Relationship Type="http://schemas.openxmlformats.org/officeDocument/2006/relationships/slide" Target="/ppt/slides/slide8.xml" Id="Rb50d489837124884" /><Relationship Type="http://schemas.openxmlformats.org/officeDocument/2006/relationships/slide" Target="/ppt/slides/slide9.xml" Id="Rc551b631fcad4813" /><Relationship Type="http://schemas.openxmlformats.org/officeDocument/2006/relationships/slide" Target="/ppt/slides/slide10.xml" Id="R384217c6aa9243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c87b06b08f45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edac0cb52548f6" /><Relationship Type="http://schemas.openxmlformats.org/officeDocument/2006/relationships/notesMaster" Target="/ppt/notesMasters/notesMaster1.xml" Id="R656052f802ae4f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2d5186599a4f51" /><Relationship Type="http://schemas.openxmlformats.org/officeDocument/2006/relationships/notesMaster" Target="/ppt/notesMasters/notesMaster1.xml" Id="R0091c77f0dfb47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893e64508242d5" /><Relationship Type="http://schemas.openxmlformats.org/officeDocument/2006/relationships/notesMaster" Target="/ppt/notesMasters/notesMaster1.xml" Id="R2520f15ab0c243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105a58a25c4aa3" /><Relationship Type="http://schemas.openxmlformats.org/officeDocument/2006/relationships/notesMaster" Target="/ppt/notesMasters/notesMaster1.xml" Id="Rc2dacb1c4d7549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27cf8e78ee48d7" /><Relationship Type="http://schemas.openxmlformats.org/officeDocument/2006/relationships/notesMaster" Target="/ppt/notesMasters/notesMaster1.xml" Id="Rb80f088f9b4744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445d56125549e4" /><Relationship Type="http://schemas.openxmlformats.org/officeDocument/2006/relationships/notesMaster" Target="/ppt/notesMasters/notesMaster1.xml" Id="R94532e4e462044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d5747292144ce5" /><Relationship Type="http://schemas.openxmlformats.org/officeDocument/2006/relationships/notesMaster" Target="/ppt/notesMasters/notesMaster1.xml" Id="R18e2a7058db54d5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a5fb8d4c874bb6" /><Relationship Type="http://schemas.openxmlformats.org/officeDocument/2006/relationships/notesMaster" Target="/ppt/notesMasters/notesMaster1.xml" Id="Rf1851b4f9bb244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5b10a2cd7d4f86" /><Relationship Type="http://schemas.openxmlformats.org/officeDocument/2006/relationships/notesMaster" Target="/ppt/notesMasters/notesMaster1.xml" Id="R78c8a127b0b848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0fa71969e242dc" /><Relationship Type="http://schemas.openxmlformats.org/officeDocument/2006/relationships/notesMaster" Target="/ppt/notesMasters/notesMaster1.xml" Id="R03804799259140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3432c561ad47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3b790c6f72436f" /><Relationship Type="http://schemas.openxmlformats.org/officeDocument/2006/relationships/slideLayout" Target="/ppt/slideLayouts/slideLayout1.xml" Id="Rc4c0a09ea96148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c0a09ea96148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6e1a658bb249c4" /><Relationship Type="http://schemas.openxmlformats.org/officeDocument/2006/relationships/notesSlide" Target="/ppt/notesSlides/notesSlide1.xml" Id="R94be9bbfe9ae4e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d9e4adb1284954" /><Relationship Type="http://schemas.openxmlformats.org/officeDocument/2006/relationships/notesSlide" Target="/ppt/notesSlides/notesSlide2.xml" Id="R72f70256a2cc4c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7a6d074214863" /><Relationship Type="http://schemas.openxmlformats.org/officeDocument/2006/relationships/notesSlide" Target="/ppt/notesSlides/notesSlide3.xml" Id="Rdb6a582d3a7843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182c12d09d4cfc" /><Relationship Type="http://schemas.openxmlformats.org/officeDocument/2006/relationships/notesSlide" Target="/ppt/notesSlides/notesSlide4.xml" Id="Rd9721176762e42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909e53cd64416" /><Relationship Type="http://schemas.openxmlformats.org/officeDocument/2006/relationships/notesSlide" Target="/ppt/notesSlides/notesSlide5.xml" Id="Rcad43cca177a40c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b6b3d3d584c58" /><Relationship Type="http://schemas.openxmlformats.org/officeDocument/2006/relationships/notesSlide" Target="/ppt/notesSlides/notesSlide6.xml" Id="Rcbc7107b370447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2077c01414e49" /><Relationship Type="http://schemas.openxmlformats.org/officeDocument/2006/relationships/notesSlide" Target="/ppt/notesSlides/notesSlide7.xml" Id="Rf78b5124d6b847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b8c28538344dc1" /><Relationship Type="http://schemas.openxmlformats.org/officeDocument/2006/relationships/notesSlide" Target="/ppt/notesSlides/notesSlide8.xml" Id="R219b16c14f194a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26b793642486d" /><Relationship Type="http://schemas.openxmlformats.org/officeDocument/2006/relationships/notesSlide" Target="/ppt/notesSlides/notesSlide9.xml" Id="R97c844246fe54e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753ae4abe4373" /><Relationship Type="http://schemas.openxmlformats.org/officeDocument/2006/relationships/notesSlide" Target="/ppt/notesSlides/notesSlide10.xml" Id="R4f43a0db4b554d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1E91AD1-820E-4220-8F4B-A9AEAC64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14500"/>
            <a:ext cx="9525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400" b="0">
                <a:solidFill>
                  <a:srgbClr val="000000"/>
                </a:solidFill>
              </a:defRPr>
            </a:pPr>
            <a:r>
              <a:rPr sz="5400" b="0">
                <a:solidFill>
                  <a:srgbClr val="000000"/>
                </a:solidFill>
              </a:rPr>
              <a:t>Project planning should improve the project before it improves the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EB3DE-31E2-44DB-AD64-ECDF6327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222222"/>
                </a:solidFill>
              </a:defRPr>
            </a:pPr>
            <a:r>
              <a:rPr sz="2100" b="0">
                <a:solidFill>
                  <a:srgbClr val="222222"/>
                </a:solidFill>
              </a:rPr>
              <a:t>Three higher-order forays: delete avoidable demand, instrument truth in delivery, and compile each project into reusable capability.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FC5769-5F27-46BE-86D6-1AB3679A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VALUE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144D7-547A-4760-BE1C-4E645972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" y="400050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FEASIBILITY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04994-D346-43BA-BD83-552782A8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005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SURPRISE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0675DC-F30E-4A58-9708-4EE166DB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000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INNOVATION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AAE18-ED5A-4380-94C7-5D8EEC22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33875"/>
            <a:ext cx="11391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E081D-99C9-4E5C-B0A0-68489A83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Meta project innovation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EA79B-3C4C-4D75-A264-C6DA2D2D7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986110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5263E6C-700A-40EF-8A6E-0B9F012E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9906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000000"/>
                </a:solidFill>
              </a:defRPr>
            </a:pPr>
            <a:r>
              <a:rPr sz="3300" b="0">
                <a:solidFill>
                  <a:srgbClr val="000000"/>
                </a:solidFill>
              </a:rPr>
              <a:t>The best project plan may be the one that proves the project should not exist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0CF51-4891-4E85-B941-27CB4B42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4780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22222"/>
                </a:solidFill>
              </a:defRPr>
            </a:pPr>
            <a:r>
              <a:rPr sz="1875" b="0">
                <a:solidFill>
                  <a:srgbClr val="222222"/>
                </a:solidFill>
              </a:rPr>
              <a:t>Before a WBS is generated, the engine searches for smaller interventions: cancel, combine, substitute, standardise, automate, negotiate, or only then deliver.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5AEAC3-2645-412F-B938-D7CAE9D9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428750"/>
            <a:ext cx="5848350" cy="3810000"/>
          </a:xfrm>
          <a:prstGeom xmlns:a="http://schemas.openxmlformats.org/drawingml/2006/main" prst="roundRect">
            <a:avLst>
              <a:gd name="adj" fmla="val 500"/>
            </a:avLst>
          </a:prstGeom>
          <a:solidFill xmlns:a="http://schemas.openxmlformats.org/drawingml/2006/main">
            <a:srgbClr val="F7F7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F42B5-CC5A-4608-A79D-6C1CD9D31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7907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It asks more dangerous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B9280-3CBF-4732-B6CE-BCA90EC8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050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9D8E59-58AF-421F-B84D-A581BFA0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193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outcome can be achieved without a new project?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B2806B-D547-4230-91AE-3FC7EA63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2480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A145B-A582-4AC7-A583-4E4A1B1F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1623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constraint is self-imposed and negotiable?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9FFCAF-7BE8-4A63-A640-E0AE5019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9909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5F06C7-2228-4D84-92BE-C45A48C4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052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existing asset, policy, or agent could absorb the work?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9F3F2-48D1-4B83-AE5A-E1A83DCC6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33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F3BEF5-BE4D-4EE4-8E4D-E61D07D4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6482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What is the smallest irreversible commitment we can delay?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E1FEA-C5A7-40B0-AD71-FD3FCAED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55555"/>
                </a:solidFill>
              </a:defRPr>
            </a:pPr>
            <a:r>
              <a:rPr sz="1350" b="1">
                <a:solidFill>
                  <a:srgbClr val="555555"/>
                </a:solidFill>
              </a:rPr>
              <a:t>Shift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8118E-9099-4F6E-B4AE-806AC7A4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528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Planning begins with demand quality, not task decomposition.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13A534-86B7-4B47-B3A6-D53991B7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3865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55555"/>
                </a:solidFill>
              </a:defRPr>
            </a:pPr>
            <a:r>
              <a:rPr sz="1350" b="1">
                <a:solidFill>
                  <a:srgbClr val="555555"/>
                </a:solidFill>
              </a:rPr>
              <a:t>Artifact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C9F84A-0772-4F71-907F-68CD1CC0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A kill, shrink, substitute, or proceed brief with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9B6282-F8D8-4F4A-A222-881D2796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1: Project Demand Destruction Engine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0D90D1-3F0F-49F4-B4F8-2DB3CDE5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57719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AFC93C7-1E94-4B57-B8ED-9A3A9637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971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Run demand through alternatives before committing to delivery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9C0DA6-DB55-4F4B-B8C4-A26A6176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374B0-7AD4-4E21-8174-A10C70C54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FFFFFF"/>
                </a:solidFill>
              </a:defRPr>
            </a:pPr>
            <a:r>
              <a:rPr sz="3150" b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D60A57-C2EC-4B42-B065-6C19E8D4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Ingest intent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9D323-DBEA-48F9-AAF8-06239ACA1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Capture outcomes, constraints, pain, and sponsors.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C54EB-925E-4DDD-BDB6-D353C4FD9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266C29-5405-4CE5-ABEF-1D6E5328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291C41-11F8-42FF-B1B2-A894957F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F61B5D-2376-4108-9419-75C6C58E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Generate non-projects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005901-AD4F-462D-8884-5E2D9DE5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Search deletion, substitution, negotiation, reuse, and automation.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009196-48EA-4662-8222-03252285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E830FB-5CE2-47D1-8EA3-578A4B68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E4AA8-B3F1-4068-A248-728DD7B4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7D8EAF-D3F3-4B4B-814F-5C89876F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Price reversibility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D30708-943D-4E00-A1F3-9508E875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Score delay cost, option value, dependency load, and friction.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30F17C-26A6-47D6-8EDB-F3553F53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D94F0-CB36-4EFD-951F-8E8C1BCE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621117-2BD3-403C-B33F-B4C0D693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5EEA4A-E743-4902-871A-53BCA5CA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Choose the minimum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C03398-B66F-43EE-BCBC-496516C4D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Proceed only when a project beats the smaller interventions.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DADA76-3621-4525-A58B-66327A481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BC2C54-5422-40C2-AE35-1906A91E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7A0464-A6E8-4553-941C-D80D57951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F28D32-4FA6-42DB-8DDD-21B1C402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Leave the receipt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9B8CD3-E009-405A-8CAE-FFD52E4F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Record rejected demand and the logic for future audits.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30E07A-FA96-4001-A39D-53773E76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5770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16CA9C-D54F-41CD-8042-C0EC6F03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352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00000"/>
                </a:solidFill>
              </a:defRPr>
            </a:pPr>
            <a:r>
              <a:rPr sz="2400" b="1">
                <a:solidFill>
                  <a:srgbClr val="000000"/>
                </a:solidFill>
              </a:rPr>
              <a:t>Outputs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9BFBA7-B6E4-438E-8CA0-6402B2DD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Decision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9E3005-C5CB-462D-83E8-1A7FCEF2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project, no-project, or narrowed project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D4C56CF-F8E9-4D44-80C0-B333CA6F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Evidence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EE38B8A-EC6D-43B1-808F-307ED102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substitution map and constraint ledger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66351A9-8D47-413B-994A-EB4BC7F1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Next action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B412B03-623B-4711-B80D-8E901248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one smallest test before full mobilisation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73C112C-9256-4B00-B34E-1D0D093A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1: Project Demand Destruction Engine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7002357-1525-4DC8-A312-2DF55F65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294994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918286C-CC5D-4A32-A9A6-FAAB7BE0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Demand destruction scores highly because it improves the portfolio before delivery starts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D5AC74-5276-4E5D-88FC-E3657970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2FB9AC-BF54-4D4E-AA25-605D3227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028F1-5065-446D-B393-67FF5BD9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Value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D3A22C-596C-4799-9B12-993E9A22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D386B-5672-46F3-8A95-CBC03AA4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4/5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DD18F-2321-42D2-8734-BA3A8FB17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Feasibility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FC15D7-C668-493D-BFD4-4BD110FC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DF0C28-FF2F-482E-A617-59E561D75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75414D-B103-459B-AE37-07C2E7EB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Surprise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E202EF-2D01-47CC-B46C-407C8E48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2CEE0B-548C-47E3-9284-6503D63F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5D3D61-1D99-47EE-9815-4BE26B00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Innovation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3F8363-60E5-475F-A5A9-901B23CA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57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Why it matters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23A305-D32D-450F-A34F-5EDE74EE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053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22222"/>
                </a:solidFill>
              </a:defRPr>
            </a:pPr>
            <a:r>
              <a:rPr sz="1800" b="0">
                <a:solidFill>
                  <a:srgbClr val="222222"/>
                </a:solidFill>
              </a:rPr>
              <a:t>Most planning methods optimise a project after demand has already hardened. This makes the front door intelligent, so scarce delivery capacity is reserved for work that genuinely needs a project.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FB0483-9B66-4E90-AE5D-E2DC4BEC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857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First pilot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0DECA5-0AC6-468F-A37C-65F881F0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053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22222"/>
                </a:solidFill>
              </a:defRPr>
            </a:pPr>
            <a:r>
              <a:rPr sz="1800" b="0">
                <a:solidFill>
                  <a:srgbClr val="222222"/>
                </a:solidFill>
              </a:rPr>
              <a:t>Take ten live proposed projects and force the engine to produce one no-project, one shrink, and one substitute option for each before any WBS work is allowed.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8CB752-AB0C-411E-89E3-6E7D5DB6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1: Project Demand Destruction Engine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C9391E-7FED-4832-B6E5-C15D1E83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997677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E8A90E8-E40A-46C3-A905-0D726111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9906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000000"/>
                </a:solidFill>
              </a:defRPr>
            </a:pPr>
            <a:r>
              <a:rPr sz="3300" b="0">
                <a:solidFill>
                  <a:srgbClr val="000000"/>
                </a:solidFill>
              </a:rPr>
              <a:t>A plan should not be trusted unless it says how reality will contradict 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E6474-31B3-4ECC-8FE3-D73E8337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4780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22222"/>
                </a:solidFill>
              </a:defRPr>
            </a:pPr>
            <a:r>
              <a:rPr sz="1875" b="0">
                <a:solidFill>
                  <a:srgbClr val="222222"/>
                </a:solidFill>
              </a:rPr>
              <a:t>This turns plans into instrumented claims. Each milestone, dependency, assumption, and risk has a sensor, a confidence state, and a trigger for changing the plan.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123379-2BA6-4533-841D-E81DA2AA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428750"/>
            <a:ext cx="5848350" cy="3810000"/>
          </a:xfrm>
          <a:prstGeom xmlns:a="http://schemas.openxmlformats.org/drawingml/2006/main" prst="roundRect">
            <a:avLst>
              <a:gd name="adj" fmla="val 500"/>
            </a:avLst>
          </a:prstGeom>
          <a:solidFill xmlns:a="http://schemas.openxmlformats.org/drawingml/2006/main">
            <a:srgbClr val="F7F7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AD826-FF49-4B74-AE11-76FEDB6E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7907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The plan carries its own lie detector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0F9A0-212A-406B-B065-33D2445B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050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50634D-5173-434F-BDBA-351E588E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193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What would we observe if this dependency were actually slipping?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48999-7470-4C5B-BB78-11337759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2480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F8229-D13E-434B-BAFF-A817739A8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1623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meetings, files, decisions, or messages are leading indicators?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CD963-3142-40F3-AB63-C0F4CFBE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9909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4FEC30-71ED-47C4-B6C7-90B87EA8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052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claims are unsupported but socially convenient?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DB7120-0893-45EC-AC1A-F540B719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33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2DC4E-CABF-4D0F-A1C2-143E73C1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6482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Where is the project using old evidence for a changed state?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7F94A-108C-4D6A-B995-12D0B26E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55555"/>
                </a:solidFill>
              </a:defRPr>
            </a:pPr>
            <a:r>
              <a:rPr sz="1350" b="1">
                <a:solidFill>
                  <a:srgbClr val="555555"/>
                </a:solidFill>
              </a:rPr>
              <a:t>Shift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1E4AE-0002-4816-9B08-1ABE4B10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528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Progress is not percent complete; it is evidence that the assumed world still holds.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DA6ECE-8B7F-4D6B-8ABF-F889B278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3865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55555"/>
                </a:solidFill>
              </a:defRPr>
            </a:pPr>
            <a:r>
              <a:rPr sz="1350" b="1">
                <a:solidFill>
                  <a:srgbClr val="555555"/>
                </a:solidFill>
              </a:rPr>
              <a:t>Artifact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D4F933-7A8B-4F82-9A42-A0B8EB25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A live plan whose green status must earn its colour.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F49B21-D2C4-41B6-B0EE-A35AF904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2: Truth-Sensor Planning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0AA71C-84CA-45B0-AB9D-B5FA6B2E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820621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7081007-3F2F-45C8-9354-3D5878D9F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971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Wire every important project claim to a lightweight evidence sensor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E67B0-D514-40EF-B86B-762BA89E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34C36C-88FA-4D37-9E4F-140AF0BB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FFFFFF"/>
                </a:solidFill>
              </a:defRPr>
            </a:pPr>
            <a:r>
              <a:rPr sz="3150" b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B19AE7-4339-42D7-A369-2D27917B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Parse the plan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4A3F5-82F8-41C8-A577-024D948E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Extract assumptions, handoffs, gates, risks, and dates.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1B8D6-F875-40F2-865D-7CAC1A1D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F3341A-1163-4FBC-BF3D-E54BF6E7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60F72-B53F-45CE-9349-2E734354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4FDF40-7268-4719-84C1-3E9CF50F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Attach sensors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37916-3D54-4446-B584-6D02BC92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Map claims to traces in documents, meetings, tickets, and schedules.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89D898-6894-4907-BF80-52EF0555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D97471-08E8-4048-B404-4620E6B8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6F8CDD-59DE-4882-92AD-75861C3A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09D80D-1806-4CA4-A930-429947DC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Score confidence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D54AE2-34DD-4FE9-94F2-9696B37A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Update belief, staleness, contradiction, and silence.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A8454F-BFCB-4E51-A6D2-A128982C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B9066A-69FF-4537-B980-94F7D0F8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C8DFB-EC1E-487A-8FC4-48CFEA24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28A37D-52B5-4A8D-A1ED-EBC03370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Flag drift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56484C-2B3B-4DBC-BE96-892CBB28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Call out fake green, orphaned risks, and changed assumptions.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04D2C-ADD9-4F4B-B311-016F9C9E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8AE857-532A-48E3-AAEF-EDF3B743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847802-8C2E-4787-B2C2-8071661D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1A76F6-383B-4194-9763-B454A8907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Rewrite action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C4FFFE-97DF-48E2-A71F-35FB2358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Convert drift into decisions, probes, or plan changes.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EB772F-FB63-4FD9-B8D3-DECFAE3A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5770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0CED10-54ED-434D-85CB-4D3155A9D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352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00000"/>
                </a:solidFill>
              </a:defRPr>
            </a:pPr>
            <a:r>
              <a:rPr sz="2400" b="1">
                <a:solidFill>
                  <a:srgbClr val="000000"/>
                </a:solidFill>
              </a:rPr>
              <a:t>Outputs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291E32-8E69-4D1E-A615-AC8BB5EC7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Dashboard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48721D-0A7F-453A-B266-B296369C7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truth state, not just delivery state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45A710-287B-4FDE-A939-1B133BE3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Routine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1F07E4F-320D-428E-94A5-A1961FB7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weekly evidence refresh and contradiction review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4E6494D-CFC8-4B91-983B-8CC713C4D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Governance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C4CB44-7ED8-439A-90B5-8D7656A8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decision gates based on live support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FA4CE3B-08C9-4C0B-BEDD-1DA9321D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2: Truth-Sensor Planning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0F34D51-49CB-499B-9CB4-9771CF02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39285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1A79121-8F16-4F1C-888C-F9702EB1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Truth sensors make delivery safer without requiring a grand digital twin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19AE3-44AC-4115-A015-DF081236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D0CF6E-8F7F-40E5-A5BF-53ADA3B3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8EB6C8-8B7C-4249-905E-C8D30BD9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Value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EC27C-0F36-4AF9-8515-F755B91EE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9449F-D686-42F8-9B08-BA3D07AE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4/5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6CF0D9-2337-4E0E-908F-4511E829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Feasibility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DF3273-2ACC-48ED-8DF1-8111A6C8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E61DB-0EFA-4EDF-8C33-BEBB1B8D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4/5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1C573-7D6B-4F5D-A08D-7721CF4F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Surprise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CAE089-EEAD-44A8-9B66-029A733F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192BD0-60CA-49EC-BC08-4ADF4BB1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4D966-74C4-4D62-A6BB-028C6B88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Innovation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D4ABC-730E-462A-B4AD-E45BDCD9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57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Why it matters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8EABE-7AF7-40A8-8985-6CBBB496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053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22222"/>
                </a:solidFill>
              </a:defRPr>
            </a:pPr>
            <a:r>
              <a:rPr sz="1800" b="0">
                <a:solidFill>
                  <a:srgbClr val="222222"/>
                </a:solidFill>
              </a:rPr>
              <a:t>The leap is not better reporting. It is a discipline where the plan is forced to state what would falsify it, then agents keep looking for those signals in ordinary project residue.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0C3B6E-0F06-4FC6-86D6-59F013EAB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857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First pilot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57FF50-6A4C-4E2D-9FDA-261930FC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053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22222"/>
                </a:solidFill>
              </a:defRPr>
            </a:pPr>
            <a:r>
              <a:rPr sz="1800" b="0">
                <a:solidFill>
                  <a:srgbClr val="222222"/>
                </a:solidFill>
              </a:rPr>
              <a:t>Start with one troubled project. Instrument only ten claims, run a weekly sensor pass for four weeks, then compare the sensor findings with the official status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7B7A0-BCC7-4EC0-96D0-35627640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2: Truth-Sensor Planning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4C6807-8BEC-47E9-97A0-FE297B14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507945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5969F4F-71B2-43A8-99F3-9ADE8B87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9906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000000"/>
                </a:solidFill>
              </a:defRPr>
            </a:pPr>
            <a:r>
              <a:rPr sz="3300" b="0">
                <a:solidFill>
                  <a:srgbClr val="000000"/>
                </a:solidFill>
              </a:rPr>
              <a:t>Every project should deliver the work and compile the method it invented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9DDD0-B9AA-4DE2-8327-94A27F01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4780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22222"/>
                </a:solidFill>
              </a:defRPr>
            </a:pPr>
            <a:r>
              <a:rPr sz="1875" b="0">
                <a:solidFill>
                  <a:srgbClr val="222222"/>
                </a:solidFill>
              </a:rPr>
              <a:t>The project is treated as a training run for future projects. Decisions, templates, prompts, interfaces, tests, and hard-won exceptions are compiled into reusable capability packets.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C6A50D-9518-40EB-A5C0-C91D2C20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428750"/>
            <a:ext cx="5848350" cy="3810000"/>
          </a:xfrm>
          <a:prstGeom xmlns:a="http://schemas.openxmlformats.org/drawingml/2006/main" prst="roundRect">
            <a:avLst>
              <a:gd name="adj" fmla="val 500"/>
            </a:avLst>
          </a:prstGeom>
          <a:solidFill xmlns:a="http://schemas.openxmlformats.org/drawingml/2006/main">
            <a:srgbClr val="F7F7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B86E6-BEBB-4BE2-964D-790077ED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7907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It changes what counts as finished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EC72C2-37EC-4F52-B5AE-2D2A0262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050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EADDD-1644-4489-9494-C027CDF3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193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delivery move is newly reusable?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626CD-C2D8-4E4C-9F55-3488A990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2480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F4E99-DFC2-4471-9F1F-849CA14DD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1623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What evidence proves it worked, failed, or needs conditions?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E71BB0-83FB-4BB8-BCC6-04C47A5F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9909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3313F0-E30A-47D4-8F57-47D25559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0525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Which prompts, templates, schemas, tests, or diagrams should survive?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37C0D-6EFF-46A9-A553-ABCB8D23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3392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C9960-9F6C-48B2-9DC9-3BBE0669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6482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22222"/>
                </a:solidFill>
              </a:defRPr>
            </a:pPr>
            <a:r>
              <a:rPr sz="1650" b="0">
                <a:solidFill>
                  <a:srgbClr val="222222"/>
                </a:solidFill>
              </a:rPr>
              <a:t>What would let a future agent repeat the good part faster?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3BE8AB-AD4A-4AE5-94D2-7A6F4A92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55555"/>
                </a:solidFill>
              </a:defRPr>
            </a:pPr>
            <a:r>
              <a:rPr sz="1350" b="1">
                <a:solidFill>
                  <a:srgbClr val="555555"/>
                </a:solidFill>
              </a:rPr>
              <a:t>Shift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60EECA-FDEB-4714-A3AB-F8B70312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528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Delivery is not the opposite of learning; it is the raw material for the next method.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6BB78-C1CB-4B87-946C-B8291906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38650"/>
            <a:ext cx="1571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55555"/>
                </a:solidFill>
              </a:defRPr>
            </a:pPr>
            <a:r>
              <a:rPr sz="1350" b="1">
                <a:solidFill>
                  <a:srgbClr val="555555"/>
                </a:solidFill>
              </a:rPr>
              <a:t>Artifact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B4A527-B067-463F-8B6E-A87B9169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A capability packet that another team or agent can actually run.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B40D4D-E462-4CC3-A998-49461EEB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3: Project Capability Compiler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978165-4850-4B8E-B200-86AC0254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152068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CE6DBAD-DA62-48CA-B256-61D09A38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9715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Compile project residue into capabilities while the work is still warm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70462-7BFF-4365-96EB-F16055AA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9E83F5-9FB0-49CF-B71B-E7225F54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FFFFFF"/>
                </a:solidFill>
              </a:defRPr>
            </a:pPr>
            <a:r>
              <a:rPr sz="3150" b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E686D-9534-4255-A7A3-9CE1D453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Harvest moves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52822-9489-479F-A224-0E519F36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Capture decisions, artefacts, reversals, and judgement calls.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D49A25-3246-4F17-ABA2-8FC667C5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D4946E-3B49-48D6-B621-D9222E44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46E336-20B9-4127-AD47-90C3D6F7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242A0B-2838-4A71-8250-21E42FFB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Find patterns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649CD-50C5-4383-91CE-98A9DF2B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Cluster what repeats and what only works under conditions.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D5857D-6B2F-4D0C-8EE7-DF19F8F7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E3E69-CBA4-4638-B3B7-23BFDA17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8F562-35F0-4360-A707-060D7615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F8CAA1-8135-4D4E-8AB4-F0A79993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Package capability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5048AC-3FCC-4FFA-AE92-268B3DD0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Generate playbooks, prompts, schemas, tests, and instructions.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7C2E7A-8073-4B6D-827E-52FD16CD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623C1E-8F5C-4703-AC0D-8200D120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AE3C9B-87D0-4D5B-8BF2-7920F981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A134DB-2B26-4AE9-AD59-D52C5307D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Validate reuse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B50E2F-4F78-4E4A-8A59-C23AAA3B7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Run a small transfer test on a different project or scenario.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338C42-8253-4607-AEFA-BB062A200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552700"/>
            <a:ext cx="228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55555"/>
                </a:solidFill>
              </a:defRPr>
            </a:pPr>
            <a:r>
              <a:rPr sz="2100" b="0">
                <a:solidFill>
                  <a:srgbClr val="555555"/>
                </a:solidFill>
              </a:rPr>
              <a:t>&gt;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FE49BB-39D0-4EE0-BDA3-B5DD1FB5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1504950"/>
            <a:ext cx="2000250" cy="2476500"/>
          </a:xfrm>
          <a:prstGeom xmlns:a="http://schemas.openxmlformats.org/drawingml/2006/main" prst="roundRect">
            <a:avLst>
              <a:gd name="adj" fmla="val 952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EB50C5-C556-4BDC-ABA4-300360C2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733550"/>
            <a:ext cx="76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8CA8F5-E456-4A29-AE04-FE6739E2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19350"/>
            <a:ext cx="1619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00000"/>
                </a:solidFill>
              </a:defRPr>
            </a:pPr>
            <a:r>
              <a:rPr sz="1950" b="1">
                <a:solidFill>
                  <a:srgbClr val="000000"/>
                </a:solidFill>
              </a:rPr>
              <a:t>Publish locally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48624D-02AA-49C0-BCA6-F3E51A267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86100"/>
            <a:ext cx="161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22222"/>
                </a:solidFill>
              </a:defRPr>
            </a:pPr>
            <a:r>
              <a:rPr sz="1350" b="0">
                <a:solidFill>
                  <a:srgbClr val="222222"/>
                </a:solidFill>
              </a:rPr>
              <a:t>File the packet into the vault, repo, skill, or service catalogue.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C72383-7B22-44C7-8122-33DD8D6C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57700"/>
            <a:ext cx="11391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6ECE66-EB69-48BA-98F0-82EC7E792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352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00000"/>
                </a:solidFill>
              </a:defRPr>
            </a:pPr>
            <a:r>
              <a:rPr sz="2400" b="1">
                <a:solidFill>
                  <a:srgbClr val="000000"/>
                </a:solidFill>
              </a:rPr>
              <a:t>Outputs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C6E6165-38CD-4527-B74E-59AA93E8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Packet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8C211A-9CD8-41AB-92DA-FB56CB86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skill, playbook, template, data model, or demo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1FB7A5-C1AF-437A-9002-F8641B7A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Proof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EB916B7-322D-4DD4-83B0-803A150D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reuse test and boundary conditions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24291B6-544F-4CAD-8FFF-BDF4B8BA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686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555555"/>
                </a:solidFill>
              </a:defRPr>
            </a:pPr>
            <a:r>
              <a:rPr sz="1275" b="1">
                <a:solidFill>
                  <a:srgbClr val="555555"/>
                </a:solidFill>
              </a:rPr>
              <a:t>Asset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2B30E95-E316-4442-B39C-48645E84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0482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22222"/>
                </a:solidFill>
              </a:defRPr>
            </a:pPr>
            <a:r>
              <a:rPr sz="1725" b="0">
                <a:solidFill>
                  <a:srgbClr val="222222"/>
                </a:solidFill>
              </a:rPr>
              <a:t>future project accelerator or client offer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3EA5419-0BE8-43CB-98B3-16F0AB0C1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3: Project Capability Compiler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A1E7908-6D3F-467D-BB40-732BB494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274855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D542565F-019B-4DA0-AA76-DFB039F4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000000"/>
                </a:solidFill>
              </a:defRPr>
            </a:pPr>
            <a:r>
              <a:rPr sz="3150" b="0">
                <a:solidFill>
                  <a:srgbClr val="000000"/>
                </a:solidFill>
              </a:rPr>
              <a:t>The capability compiler is the compounding move behind better projects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B89CB-8262-4E72-940A-42598F5F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F420E-4ED9-482B-8BE1-2110B17E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46B1A-51B9-49FA-ABA2-5847AB5C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Value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92108-2C17-4622-9598-2C2E3CF38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D859C-F4AB-4ED1-8E9F-6B981477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5/5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91BB32-263D-4C9B-9BBF-BC656BE0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Feasibility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A5D61-677A-421A-8DA7-3D914216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BD16C-74D4-4949-882C-4E89A54D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4/5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E4151-5A3F-4486-98F3-24C90FF4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Surprise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71716-DA4A-492A-ABDB-A4F1B511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314450"/>
            <a:ext cx="2333625" cy="2047875"/>
          </a:xfrm>
          <a:prstGeom xmlns:a="http://schemas.openxmlformats.org/drawingml/2006/main" prst="roundRect">
            <a:avLst>
              <a:gd name="adj" fmla="val 930"/>
            </a:avLst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7A25B-D8A5-42CA-951C-9A47D836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771650"/>
            <a:ext cx="1809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00000"/>
                </a:solidFill>
              </a:defRPr>
            </a:pPr>
            <a:r>
              <a:rPr sz="3600" b="0">
                <a:solidFill>
                  <a:srgbClr val="000000"/>
                </a:solidFill>
              </a:rPr>
              <a:t>4/5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6BB8E-7C20-4AE3-897F-2F3352AF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717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00000"/>
                </a:solidFill>
              </a:defRPr>
            </a:pPr>
            <a:r>
              <a:rPr sz="1800" b="0">
                <a:solidFill>
                  <a:srgbClr val="000000"/>
                </a:solidFill>
              </a:rPr>
              <a:t>Innovation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33AF7-6599-4E04-AE61-5B9D5BA8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57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Why it matters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506B6F-5631-4C32-9C6B-D37A5162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053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22222"/>
                </a:solidFill>
              </a:defRPr>
            </a:pPr>
            <a:r>
              <a:rPr sz="1800" b="0">
                <a:solidFill>
                  <a:srgbClr val="222222"/>
                </a:solidFill>
              </a:rPr>
              <a:t>It makes project delivery accumulative. A project is no longer a temporary organisation that dissolves at handover; it becomes a machine for growing methods, agents, and marketable capability.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0571CE-0A12-48B8-B0BF-44F87A46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857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0000"/>
                </a:solidFill>
              </a:defRPr>
            </a:pPr>
            <a:r>
              <a:rPr sz="2100" b="1">
                <a:solidFill>
                  <a:srgbClr val="000000"/>
                </a:solidFill>
              </a:rPr>
              <a:t>First pilot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5CF93-088D-491D-903D-F455BCAE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053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22222"/>
                </a:solidFill>
              </a:defRPr>
            </a:pPr>
            <a:r>
              <a:rPr sz="1800" b="0">
                <a:solidFill>
                  <a:srgbClr val="222222"/>
                </a:solidFill>
              </a:rPr>
              <a:t>Use this deck as run 1. Rerun the same challenge on each new model, require three stronger ideas, and log whether the model finds a genuinely higher-order project form.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34E791-4410-470A-80A9-9C8E2917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769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Idea 3: Project Capability Compiler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9710D-0DEF-4E6A-B11E-93F75A76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769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55555"/>
                </a:solidFill>
              </a:defRPr>
            </a:pPr>
            <a:r>
              <a:rPr sz="1125" b="0">
                <a:solidFill>
                  <a:srgbClr val="555555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408774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2026-07-02T21:09:54.4320000Z</dcterms:created>
  <dcterms:modified xsi:type="dcterms:W3CDTF">2026-07-02T21:09:54.4320000Z</dcterms:modified>
</coreProperties>
</file>